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Inter Light"/>
      <p:regular r:id="rId36"/>
      <p:bold r:id="rId37"/>
      <p:italic r:id="rId38"/>
      <p:boldItalic r:id="rId39"/>
    </p:embeddedFont>
    <p:embeddedFont>
      <p:font typeface="Inter SemiBold"/>
      <p:regular r:id="rId40"/>
      <p:bold r:id="rId41"/>
      <p:italic r:id="rId42"/>
      <p:boldItalic r:id="rId43"/>
    </p:embeddedFont>
    <p:embeddedFont>
      <p:font typeface="Inter"/>
      <p:regular r:id="rId44"/>
      <p:bold r:id="rId45"/>
      <p:italic r:id="rId46"/>
      <p:boldItalic r:id="rId47"/>
    </p:embeddedFont>
    <p:embeddedFont>
      <p:font typeface="Inter ExtraBold"/>
      <p:bold r:id="rId48"/>
      <p:boldItalic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Inter ExtraLight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regular.fntdata"/><Relationship Id="rId42" Type="http://schemas.openxmlformats.org/officeDocument/2006/relationships/font" Target="fonts/InterSemiBold-italic.fntdata"/><Relationship Id="rId41" Type="http://schemas.openxmlformats.org/officeDocument/2006/relationships/font" Target="fonts/InterSemiBold-bold.fntdata"/><Relationship Id="rId44" Type="http://schemas.openxmlformats.org/officeDocument/2006/relationships/font" Target="fonts/Inter-regular.fntdata"/><Relationship Id="rId43" Type="http://schemas.openxmlformats.org/officeDocument/2006/relationships/font" Target="fonts/InterSemiBold-boldItalic.fntdata"/><Relationship Id="rId46" Type="http://schemas.openxmlformats.org/officeDocument/2006/relationships/font" Target="fonts/Inter-italic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ExtraBold-bold.fntdata"/><Relationship Id="rId47" Type="http://schemas.openxmlformats.org/officeDocument/2006/relationships/font" Target="fonts/Inter-boldItalic.fntdata"/><Relationship Id="rId49" Type="http://schemas.openxmlformats.org/officeDocument/2006/relationships/font" Target="fonts/Inter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nterLight-bold.fntdata"/><Relationship Id="rId36" Type="http://schemas.openxmlformats.org/officeDocument/2006/relationships/font" Target="fonts/InterLight-regular.fntdata"/><Relationship Id="rId39" Type="http://schemas.openxmlformats.org/officeDocument/2006/relationships/font" Target="fonts/InterLight-boldItalic.fntdata"/><Relationship Id="rId38" Type="http://schemas.openxmlformats.org/officeDocument/2006/relationships/font" Target="fonts/InterLight-italic.fntdata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55" Type="http://schemas.openxmlformats.org/officeDocument/2006/relationships/font" Target="fonts/InterExtraLight-bold.fntdata"/><Relationship Id="rId10" Type="http://schemas.openxmlformats.org/officeDocument/2006/relationships/slide" Target="slides/slide5.xml"/><Relationship Id="rId54" Type="http://schemas.openxmlformats.org/officeDocument/2006/relationships/font" Target="fonts/InterExtraLight-regular.fntdata"/><Relationship Id="rId13" Type="http://schemas.openxmlformats.org/officeDocument/2006/relationships/slide" Target="slides/slide8.xml"/><Relationship Id="rId57" Type="http://schemas.openxmlformats.org/officeDocument/2006/relationships/font" Target="fonts/InterExtra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InterExtraLight-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3d709ae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3d709ae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3d709ae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3d709ae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f9ff6ac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f9ff6ac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76852a0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76852a0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f430e80a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f430e80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f430e8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f430e8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3037c49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3037c49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f430e80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f430e80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3037c49f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3037c49f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7d75c3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f7d75c3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6f969ee6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306f969ee6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f7d75c39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f7d75c3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3037c49f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3037c49f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f430e80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f430e80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f7d75c3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f7d75c3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f7d75c39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f7d75c39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3037c49f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3037c49f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7c2553a0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7c2553a0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f430e80a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3f430e80a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7c2553a0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7c2553a0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f430e80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f430e80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fb3bb8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fb3bb8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7c2553a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37c2553a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d5773f9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d5773f9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d2088a5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d2088a5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037c49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3037c49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3037c49f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3037c49f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3037c49f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3037c49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3037c49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3037c49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inyurl.com/IntroToMLDF" TargetMode="External"/><Relationship Id="rId4" Type="http://schemas.openxmlformats.org/officeDocument/2006/relationships/hyperlink" Target="https://tinyurl.com/UCLAStatsWorkshop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893" r="893" t="0"/>
          <a:stretch/>
        </p:blipFill>
        <p:spPr>
          <a:xfrm>
            <a:off x="3370473" y="164750"/>
            <a:ext cx="2403050" cy="2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64400" y="2611625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 to ML Workshop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Benjamin Yu &amp; Reeshad Mohammed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218100" y="3242550"/>
            <a:ext cx="657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0" y="1900950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exactly do these models learn?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599600" y="685800"/>
            <a:ext cx="425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Model learning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99600" y="1614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Models learn by minimizing loss functions (domain specific)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Gradient Descent (and its many variants) modify the weights by iteratively taking the negative gradient of the loss function at a given point and move in that direction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3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160" y="1500950"/>
            <a:ext cx="4251300" cy="2141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0" y="1900950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are the various types of </a:t>
            </a: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machine</a:t>
            </a: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learning?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599600" y="685800"/>
            <a:ext cx="371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Supervised Learning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599600" y="19197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Supervised learning is a subset of machine learning which utilizes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labeled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to train a model to learn certain qualities/features.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Applications: honestly almost everything ML is probably supervised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5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977" y="1194552"/>
            <a:ext cx="2754374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/>
          <p:nvPr/>
        </p:nvSpPr>
        <p:spPr>
          <a:xfrm>
            <a:off x="599600" y="685800"/>
            <a:ext cx="371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Example: Image Recognition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9600" y="19197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application of image recognition uses pictures + label pairs to train deep neural networks to identify objects in images. Common networks used for image recognition tasks include R-CNNs (and its variants) and Vision Transformers.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6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698" y="1460023"/>
            <a:ext cx="4446926" cy="222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Simple e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xample: Regression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Given information about the housing market, predict the 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housing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prices of California houses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Using a deep neural network, we aim to predict the housing price given this data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Unsupervised Learning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738550" y="20721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Unsupervised learning is the subset of machine learning responsible for learning patterns from data without human supervision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Applications: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anomaly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detection, recommendation systems, clustering, and more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28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75" y="1614587"/>
            <a:ext cx="3403248" cy="19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4738550" y="685800"/>
            <a:ext cx="384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Example: Netflix Recommendations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4738550" y="1860449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Netflix uses unsupervised learning to analyze viewer habits (what they watch, for example) and cluster them together and suggest content for them to watch. 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Due to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large nature of Netflix viewers as a dataset, in practice it is very complex, but we can see a small scale example to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gain some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intuition. </a:t>
            </a:r>
            <a:b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29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50" y="1530200"/>
            <a:ext cx="3703301" cy="208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Simple 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Example of Recommendations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1" name="Google Shape;251;p30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Suppose there are 3 people: Alice, Bob, and Carter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Suppose there are 4 tv shows denoted by colors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3956625" y="1799850"/>
            <a:ext cx="548700" cy="5487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3956625" y="2548225"/>
            <a:ext cx="548700" cy="54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3956625" y="3252400"/>
            <a:ext cx="548700" cy="54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3956625" y="3956575"/>
            <a:ext cx="548700" cy="548700"/>
          </a:xfrm>
          <a:prstGeom prst="rect">
            <a:avLst/>
          </a:prstGeom>
          <a:solidFill>
            <a:srgbClr val="61DE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1184225" y="2038900"/>
            <a:ext cx="1003800" cy="461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Alice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1184225" y="2667400"/>
            <a:ext cx="1003800" cy="461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184225" y="3339400"/>
            <a:ext cx="1003800" cy="461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Carter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261" name="Google Shape;261;p30"/>
          <p:cNvCxnSpPr>
            <a:stCxn id="258" idx="3"/>
            <a:endCxn id="254" idx="1"/>
          </p:cNvCxnSpPr>
          <p:nvPr/>
        </p:nvCxnSpPr>
        <p:spPr>
          <a:xfrm flipH="1" rot="10800000">
            <a:off x="2188025" y="2074150"/>
            <a:ext cx="1768500" cy="195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>
            <a:stCxn id="258" idx="3"/>
            <a:endCxn id="257" idx="1"/>
          </p:cNvCxnSpPr>
          <p:nvPr/>
        </p:nvCxnSpPr>
        <p:spPr>
          <a:xfrm>
            <a:off x="2188025" y="2269750"/>
            <a:ext cx="1768500" cy="1961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0"/>
          <p:cNvCxnSpPr>
            <a:stCxn id="259" idx="3"/>
            <a:endCxn id="256" idx="1"/>
          </p:cNvCxnSpPr>
          <p:nvPr/>
        </p:nvCxnSpPr>
        <p:spPr>
          <a:xfrm>
            <a:off x="2188025" y="2898250"/>
            <a:ext cx="1768500" cy="628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0"/>
          <p:cNvCxnSpPr>
            <a:stCxn id="259" idx="3"/>
            <a:endCxn id="255" idx="1"/>
          </p:cNvCxnSpPr>
          <p:nvPr/>
        </p:nvCxnSpPr>
        <p:spPr>
          <a:xfrm flipH="1" rot="10800000">
            <a:off x="2188025" y="2822650"/>
            <a:ext cx="1768500" cy="75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0"/>
          <p:cNvSpPr txBox="1"/>
          <p:nvPr/>
        </p:nvSpPr>
        <p:spPr>
          <a:xfrm>
            <a:off x="5125500" y="1890400"/>
            <a:ext cx="30534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Carter watched </a:t>
            </a:r>
            <a:r>
              <a:rPr lang="en" sz="1600">
                <a:solidFill>
                  <a:srgbClr val="61DEE2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" sz="1600">
                <a:solidFill>
                  <a:srgbClr val="61DEE2"/>
                </a:solidFill>
                <a:latin typeface="Inter"/>
                <a:ea typeface="Inter"/>
                <a:cs typeface="Inter"/>
                <a:sym typeface="Inter"/>
              </a:rPr>
              <a:t>turquoise</a:t>
            </a:r>
            <a:r>
              <a:rPr lang="en" sz="1600">
                <a:solidFill>
                  <a:srgbClr val="61DEE2"/>
                </a:solidFill>
                <a:latin typeface="Inter"/>
                <a:ea typeface="Inter"/>
                <a:cs typeface="Inter"/>
                <a:sym typeface="Inter"/>
              </a:rPr>
              <a:t>”, 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which Alice also watched. So Carter’s recommendation 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would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align with Alice’s watch habits. Alice additionally watched </a:t>
            </a:r>
            <a:r>
              <a:rPr lang="en" sz="1600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rPr>
              <a:t>“gray”,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so Carter will be recommended </a:t>
            </a:r>
            <a:r>
              <a:rPr lang="en" sz="1600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rPr>
              <a:t>“gray”.</a:t>
            </a:r>
            <a:endParaRPr sz="1800">
              <a:solidFill>
                <a:srgbClr val="7F7F7F"/>
              </a:solidFill>
            </a:endParaRPr>
          </a:p>
        </p:txBody>
      </p:sp>
      <p:cxnSp>
        <p:nvCxnSpPr>
          <p:cNvPr id="266" name="Google Shape;266;p30"/>
          <p:cNvCxnSpPr>
            <a:stCxn id="260" idx="3"/>
            <a:endCxn id="257" idx="1"/>
          </p:cNvCxnSpPr>
          <p:nvPr/>
        </p:nvCxnSpPr>
        <p:spPr>
          <a:xfrm>
            <a:off x="2188025" y="3570250"/>
            <a:ext cx="1768500" cy="660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Algorithms for Unsupervised Learning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3" name="Google Shape;273;p31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 are many algorithms for unsupervised learning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Here are two popular and easier to understand ones: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K-Means Clustering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Principal Component Analysis (PCA)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this Intro Workshop we will specifically look at K-Means Clustering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603513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03511" y="1389050"/>
            <a:ext cx="1885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Benjamin Yu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106" y="1817370"/>
            <a:ext cx="1509000" cy="150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778118" y="3417705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Co-Chair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Data Theory Major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679527" y="1194671"/>
            <a:ext cx="1885800" cy="3392100"/>
          </a:xfrm>
          <a:prstGeom prst="roundRect">
            <a:avLst>
              <a:gd fmla="val 6143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672625" y="1257508"/>
            <a:ext cx="1885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Reeshad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Mohammed</a:t>
            </a:r>
            <a:endParaRPr b="1" i="0" sz="1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861034" y="3417752"/>
            <a:ext cx="150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Workshop Co-Chair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Statistics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&amp; Applied Math Majors, Digital Humanities</a:t>
            </a:r>
            <a:r>
              <a:rPr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Minor</a:t>
            </a:r>
            <a:endParaRPr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About the Presenters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16380" l="0" r="0" t="16374"/>
          <a:stretch/>
        </p:blipFill>
        <p:spPr>
          <a:xfrm>
            <a:off x="5867755" y="1806020"/>
            <a:ext cx="1509000" cy="150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K-Means Clustering Example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2" name="Google Shape;282;p32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853950" y="981925"/>
            <a:ext cx="77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Clustering example data into some clusters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Notice how clusters work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Notice how adding points influences the clusters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599600" y="685800"/>
            <a:ext cx="371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Reinforcement Learning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599600" y="20721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Reinforcement learning (RL) learns by interacting with its environment and learning which actions maximize results.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idea of rewards/punishments is present in RL, for games, this is in terms of “win”, “loss”, and sometimes “draw” factors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Applications: games, training LLMs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33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19839"/>
          <a:stretch/>
        </p:blipFill>
        <p:spPr>
          <a:xfrm>
            <a:off x="4470200" y="1028676"/>
            <a:ext cx="3849852" cy="30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/>
          <p:nvPr/>
        </p:nvSpPr>
        <p:spPr>
          <a:xfrm>
            <a:off x="599600" y="685800"/>
            <a:ext cx="371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Example: AlphaZero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99600" y="1858649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AlphaZero uses RL to play board games at a high level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 is known to be powerful in games such as Shogi, Go, and Chess.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These games have these properties: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 player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Any legal position (with best play) is predetermined as a win, loss, (or draw for chess/shogi)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With best play, there is no luck or chance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34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300" y="1486699"/>
            <a:ext cx="3930777" cy="217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AlphaZero and Chess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1" name="Google Shape;311;p35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811100" y="1255700"/>
            <a:ext cx="75696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theory, chess can be solved, but the amount of games possible with different moves is infeasible to achieve practice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AlphaZero is unique in that it doesn’t use preexisting chess theory to learn to play, but rather plays itself (a lot) to learn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Its goal is then to maximize reward (“winning”) based on game positions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 uses Monte Carlo Tree Search (MCTS) and Deep Convolutional Neural Networks (DCNN) 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AlphaZero and Chess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0" name="Google Shape;320;p36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 title="Screenshot 2025-03-12 at 10.39.32 AM.png"/>
          <p:cNvPicPr preferRelativeResize="0"/>
          <p:nvPr/>
        </p:nvPicPr>
        <p:blipFill rotWithShape="1">
          <a:blip r:embed="rId4">
            <a:alphaModFix/>
          </a:blip>
          <a:srcRect b="0" l="4633" r="5398" t="3521"/>
          <a:stretch/>
        </p:blipFill>
        <p:spPr>
          <a:xfrm>
            <a:off x="721950" y="1038700"/>
            <a:ext cx="7519051" cy="3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/>
        </p:nvSpPr>
        <p:spPr>
          <a:xfrm>
            <a:off x="0" y="1900950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 how does generative AI play into this?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599600" y="685800"/>
            <a:ext cx="425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 motivating example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9960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“Traditional” deep learning: classification, regression, etc. is like interpolation: given an input, you want to find an (often deterministic) output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Generative AI learns the probability distribution of the data and generates new samples by drawing from it.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8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 rotWithShape="1">
          <a:blip r:embed="rId4">
            <a:alphaModFix/>
          </a:blip>
          <a:srcRect b="8122" l="5642" r="0" t="0"/>
          <a:stretch/>
        </p:blipFill>
        <p:spPr>
          <a:xfrm>
            <a:off x="4151600" y="1226163"/>
            <a:ext cx="4816156" cy="29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599600" y="685800"/>
            <a:ext cx="4251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Intuitive explanation of Diffusion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599600" y="19959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Diffusion, given a dataset, iteratively adds noise to images until it become complete noise. During inference, given random noise, it aims to generate a coherent image.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diffusion is doing (intuitively) is mapping images from the dataset to a probability distribution, which it will then “sample”.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39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8" name="Google Shape;348;p39"/>
          <p:cNvCxnSpPr/>
          <p:nvPr/>
        </p:nvCxnSpPr>
        <p:spPr>
          <a:xfrm flipH="1" rot="10800000">
            <a:off x="5428563" y="3074975"/>
            <a:ext cx="2506500" cy="18600"/>
          </a:xfrm>
          <a:prstGeom prst="straightConnector1">
            <a:avLst/>
          </a:prstGeom>
          <a:noFill/>
          <a:ln cap="flat" cmpd="sng" w="28575">
            <a:solidFill>
              <a:srgbClr val="2774A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9"/>
          <p:cNvSpPr/>
          <p:nvPr/>
        </p:nvSpPr>
        <p:spPr>
          <a:xfrm>
            <a:off x="5728055" y="1847155"/>
            <a:ext cx="1852164" cy="1230122"/>
          </a:xfrm>
          <a:custGeom>
            <a:rect b="b" l="l" r="r" t="t"/>
            <a:pathLst>
              <a:path extrusionOk="0" h="28795" w="36938">
                <a:moveTo>
                  <a:pt x="0" y="28778"/>
                </a:moveTo>
                <a:cubicBezTo>
                  <a:pt x="1360" y="23982"/>
                  <a:pt x="5225" y="0"/>
                  <a:pt x="8160" y="0"/>
                </a:cubicBezTo>
                <a:cubicBezTo>
                  <a:pt x="11095" y="0"/>
                  <a:pt x="13959" y="28635"/>
                  <a:pt x="17610" y="28778"/>
                </a:cubicBezTo>
                <a:cubicBezTo>
                  <a:pt x="21261" y="28921"/>
                  <a:pt x="26845" y="931"/>
                  <a:pt x="30066" y="859"/>
                </a:cubicBezTo>
                <a:cubicBezTo>
                  <a:pt x="33287" y="787"/>
                  <a:pt x="35793" y="23767"/>
                  <a:pt x="36938" y="28348"/>
                </a:cubicBezTo>
              </a:path>
            </a:pathLst>
          </a:custGeom>
          <a:noFill/>
          <a:ln cap="flat" cmpd="sng" w="19050">
            <a:solidFill>
              <a:srgbClr val="2774A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668" y="827925"/>
            <a:ext cx="936535" cy="968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 PNGs for Free Download"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687" y="827925"/>
            <a:ext cx="856166" cy="88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 rotWithShape="1">
          <a:blip r:embed="rId6">
            <a:alphaModFix/>
          </a:blip>
          <a:srcRect b="25019" l="0" r="0" t="19944"/>
          <a:stretch/>
        </p:blipFill>
        <p:spPr>
          <a:xfrm>
            <a:off x="4585588" y="3256925"/>
            <a:ext cx="4192426" cy="129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853950" y="981925"/>
            <a:ext cx="76185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Should familiarize yourself with basics of Deep Learning first: training &amp; testing, model evaluation, etc.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After that: everyone read the paper for transformers (Attention is all you need)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Computer vision: CNN (and its variants), ViT, diffusion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Natural language processing: understand how LLMs train/infer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Basically anything mentioned you can probably spend a good amount of time looking into any of these topics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Directions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0" name="Google Shape;360;p40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1"/>
          <p:cNvSpPr txBox="1"/>
          <p:nvPr/>
        </p:nvSpPr>
        <p:spPr>
          <a:xfrm>
            <a:off x="853950" y="981925"/>
            <a:ext cx="76185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Aim: interpretability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Clustering: look at better clustering algorithms, especially ones which require no domain knowledge (HDBScan is a good place to start)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Decision trees: interpretable way to determine patterns in data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Find new information in data: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Sentiment analysis (simple example shown during underclassmen Datathon)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LLM API’s are a good thing to look into/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DataFest, what should I know?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9" name="Google Shape;369;p41"/>
          <p:cNvCxnSpPr/>
          <p:nvPr/>
        </p:nvCxnSpPr>
        <p:spPr>
          <a:xfrm>
            <a:off x="0" y="771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0" y="122600"/>
            <a:ext cx="9144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Table of Contents</a:t>
            </a:r>
            <a:endParaRPr sz="3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 flipH="1" rot="10800000">
            <a:off x="1502850" y="16481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5"/>
          <p:cNvSpPr/>
          <p:nvPr/>
        </p:nvSpPr>
        <p:spPr>
          <a:xfrm>
            <a:off x="1716325" y="988709"/>
            <a:ext cx="548700" cy="520200"/>
          </a:xfrm>
          <a:prstGeom prst="rect">
            <a:avLst/>
          </a:prstGeom>
          <a:solidFill>
            <a:srgbClr val="61DE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2427434" y="1049315"/>
            <a:ext cx="6256800" cy="459587"/>
            <a:chOff x="3251209" y="1459145"/>
            <a:chExt cx="6256800" cy="459587"/>
          </a:xfrm>
        </p:grpSpPr>
        <p:sp>
          <p:nvSpPr>
            <p:cNvPr id="82" name="Google Shape;82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Introduction: What is machine learning? </a:t>
              </a:r>
              <a:endPara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Basic </a:t>
              </a: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introduction</a:t>
              </a: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 to machine learning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sp>
        <p:nvSpPr>
          <p:cNvPr id="84" name="Google Shape;84;p15"/>
          <p:cNvSpPr/>
          <p:nvPr/>
        </p:nvSpPr>
        <p:spPr>
          <a:xfrm>
            <a:off x="1716325" y="17883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2427434" y="1848915"/>
            <a:ext cx="6256800" cy="459587"/>
            <a:chOff x="3251209" y="1459145"/>
            <a:chExt cx="6256800" cy="459587"/>
          </a:xfrm>
        </p:grpSpPr>
        <p:sp>
          <p:nvSpPr>
            <p:cNvPr id="86" name="Google Shape;86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Supervised Learning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Learning with data and target pairs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88" name="Google Shape;88;p15"/>
          <p:cNvCxnSpPr/>
          <p:nvPr/>
        </p:nvCxnSpPr>
        <p:spPr>
          <a:xfrm flipH="1" rot="10800000">
            <a:off x="1502850" y="24477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5"/>
          <p:cNvSpPr/>
          <p:nvPr/>
        </p:nvSpPr>
        <p:spPr>
          <a:xfrm>
            <a:off x="1716325" y="2587909"/>
            <a:ext cx="54870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2427434" y="2648515"/>
            <a:ext cx="6256800" cy="459587"/>
            <a:chOff x="3251209" y="1459145"/>
            <a:chExt cx="6256800" cy="459587"/>
          </a:xfrm>
        </p:grpSpPr>
        <p:sp>
          <p:nvSpPr>
            <p:cNvPr id="91" name="Google Shape;91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Unsupervised Learning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Learning patterns in data without labels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3" name="Google Shape;93;p15"/>
          <p:cNvCxnSpPr/>
          <p:nvPr/>
        </p:nvCxnSpPr>
        <p:spPr>
          <a:xfrm flipH="1" rot="10800000">
            <a:off x="1502850" y="32473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5"/>
          <p:cNvSpPr/>
          <p:nvPr/>
        </p:nvSpPr>
        <p:spPr>
          <a:xfrm>
            <a:off x="1716325" y="3387509"/>
            <a:ext cx="548700" cy="52020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2427434" y="3448115"/>
            <a:ext cx="6256800" cy="459587"/>
            <a:chOff x="3251209" y="1459145"/>
            <a:chExt cx="6256800" cy="459587"/>
          </a:xfrm>
        </p:grpSpPr>
        <p:sp>
          <p:nvSpPr>
            <p:cNvPr id="96" name="Google Shape;96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Reinforcement Learning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Exploring the environment to learn data</a:t>
              </a:r>
              <a:endParaRPr i="0" sz="1000" u="none" cap="none" strike="noStrike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cxnSp>
        <p:nvCxnSpPr>
          <p:cNvPr id="98" name="Google Shape;98;p15"/>
          <p:cNvCxnSpPr/>
          <p:nvPr/>
        </p:nvCxnSpPr>
        <p:spPr>
          <a:xfrm flipH="1" rot="10800000">
            <a:off x="1502850" y="4046938"/>
            <a:ext cx="6138300" cy="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2427434" y="4247715"/>
            <a:ext cx="6256800" cy="459587"/>
            <a:chOff x="3251209" y="1459145"/>
            <a:chExt cx="6256800" cy="459587"/>
          </a:xfrm>
        </p:grpSpPr>
        <p:sp>
          <p:nvSpPr>
            <p:cNvPr id="101" name="Google Shape;101;p15"/>
            <p:cNvSpPr/>
            <p:nvPr/>
          </p:nvSpPr>
          <p:spPr>
            <a:xfrm>
              <a:off x="3251209" y="1459145"/>
              <a:ext cx="625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Generative AI, a glimpse</a:t>
              </a:r>
              <a:endParaRPr b="1"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251209" y="1703332"/>
              <a:ext cx="625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How ML models generate new data</a:t>
              </a:r>
              <a:endParaRPr sz="10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</p:grpSp>
      <p:sp>
        <p:nvSpPr>
          <p:cNvPr id="103" name="Google Shape;103;p15"/>
          <p:cNvSpPr/>
          <p:nvPr/>
        </p:nvSpPr>
        <p:spPr>
          <a:xfrm>
            <a:off x="1716325" y="4187109"/>
            <a:ext cx="54870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/>
          <p:nvPr/>
        </p:nvPicPr>
        <p:blipFill rotWithShape="1">
          <a:blip r:embed="rId3">
            <a:alphaModFix/>
          </a:blip>
          <a:srcRect b="0" l="893" r="893" t="0"/>
          <a:stretch/>
        </p:blipFill>
        <p:spPr>
          <a:xfrm>
            <a:off x="3370473" y="164750"/>
            <a:ext cx="2403050" cy="2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-64400" y="2815650"/>
            <a:ext cx="9144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Questions?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853950" y="981925"/>
            <a:ext cx="7436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 Google Drive Link: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https://tinyurl.com/IntroToMLDF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Click on “Intro to ML Datafest.ipynb”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 access our Workshops on GitHub: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https://tinyurl.com/UCLAStatsWorkshops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Instructions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-31200" y="80610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625" y="1928825"/>
            <a:ext cx="7302749" cy="101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Introduction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738550" y="15387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Machine learning is the study of algorithms that can learn from data and generalize to unseen data.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Machine learning can be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separated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into three groups: supervised, unsupervised and reinforcement learning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will be covered in this presentation is surface level and will require further investigation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7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00" y="1110275"/>
            <a:ext cx="2922950" cy="29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75" y="915700"/>
            <a:ext cx="8551455" cy="359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4738548" y="685798"/>
            <a:ext cx="316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3F"/>
              </a:buClr>
              <a:buSzPts val="3200"/>
              <a:buFont typeface="Century Gothic"/>
              <a:buNone/>
            </a:pPr>
            <a:r>
              <a:rPr lang="en" sz="32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Classical vs Deep Learning</a:t>
            </a:r>
            <a:endParaRPr i="0" sz="1400" u="none" cap="none" strike="noStrike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4738550" y="2072124"/>
            <a:ext cx="3167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Classical learning uses mathematical/statistical methods to learn patterns (linear regression, clustering, etc.)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Deep learning uses neural networks primarily as its method to learn patterns from data.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19"/>
          <p:cNvSpPr/>
          <p:nvPr/>
        </p:nvSpPr>
        <p:spPr>
          <a:xfrm rot="2700000">
            <a:off x="8303212" y="5689628"/>
            <a:ext cx="528314" cy="604135"/>
          </a:xfrm>
          <a:custGeom>
            <a:rect b="b" l="l" r="r" t="t"/>
            <a:pathLst>
              <a:path extrusionOk="0" h="1017114" w="889463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5" y="960313"/>
            <a:ext cx="3222875" cy="32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91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Neuron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569375" y="1244275"/>
            <a:ext cx="6870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x</a:t>
            </a:r>
            <a:r>
              <a:rPr baseline="-25000" lang="en">
                <a:latin typeface="Inter"/>
                <a:ea typeface="Inter"/>
                <a:cs typeface="Inter"/>
                <a:sym typeface="Inter"/>
              </a:rPr>
              <a:t>1</a:t>
            </a:r>
            <a:endParaRPr baseline="-25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569375" y="2533050"/>
            <a:ext cx="6870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x</a:t>
            </a:r>
            <a:r>
              <a:rPr baseline="-25000" lang="en">
                <a:latin typeface="Inter"/>
                <a:ea typeface="Inter"/>
                <a:cs typeface="Inter"/>
                <a:sym typeface="Inter"/>
              </a:rPr>
              <a:t>2</a:t>
            </a:r>
            <a:endParaRPr baseline="-25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569375" y="3821825"/>
            <a:ext cx="6870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x</a:t>
            </a:r>
            <a:r>
              <a:rPr baseline="-25000" lang="en">
                <a:latin typeface="Inter"/>
                <a:ea typeface="Inter"/>
                <a:cs typeface="Inter"/>
                <a:sym typeface="Inter"/>
              </a:rPr>
              <a:t>3</a:t>
            </a:r>
            <a:endParaRPr baseline="-25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029200" y="2552400"/>
            <a:ext cx="687000" cy="68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Sum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4" name="Google Shape;154;p20"/>
          <p:cNvCxnSpPr>
            <a:stCxn id="150" idx="6"/>
            <a:endCxn id="153" idx="2"/>
          </p:cNvCxnSpPr>
          <p:nvPr/>
        </p:nvCxnSpPr>
        <p:spPr>
          <a:xfrm>
            <a:off x="1256375" y="1587775"/>
            <a:ext cx="2772900" cy="1308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0"/>
          <p:cNvCxnSpPr>
            <a:stCxn id="151" idx="6"/>
            <a:endCxn id="153" idx="2"/>
          </p:cNvCxnSpPr>
          <p:nvPr/>
        </p:nvCxnSpPr>
        <p:spPr>
          <a:xfrm>
            <a:off x="1256375" y="2876550"/>
            <a:ext cx="2772900" cy="19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0"/>
          <p:cNvCxnSpPr>
            <a:stCxn id="152" idx="6"/>
            <a:endCxn id="153" idx="2"/>
          </p:cNvCxnSpPr>
          <p:nvPr/>
        </p:nvCxnSpPr>
        <p:spPr>
          <a:xfrm flipH="1" rot="10800000">
            <a:off x="1256375" y="2896025"/>
            <a:ext cx="2772900" cy="1269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 txBox="1"/>
          <p:nvPr/>
        </p:nvSpPr>
        <p:spPr>
          <a:xfrm>
            <a:off x="2424593" y="2392799"/>
            <a:ext cx="63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</a:t>
            </a:r>
            <a:r>
              <a:rPr baseline="-25000" lang="en" sz="1800">
                <a:solidFill>
                  <a:schemeClr val="lt2"/>
                </a:solidFill>
              </a:rPr>
              <a:t>2</a:t>
            </a:r>
            <a:endParaRPr baseline="-25000" sz="1800">
              <a:solidFill>
                <a:schemeClr val="lt2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 rot="1481409">
            <a:off x="2577031" y="1831826"/>
            <a:ext cx="635607" cy="393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</a:t>
            </a:r>
            <a:r>
              <a:rPr baseline="-25000" lang="en" sz="1800">
                <a:solidFill>
                  <a:schemeClr val="lt2"/>
                </a:solidFill>
              </a:rPr>
              <a:t>1</a:t>
            </a:r>
            <a:endParaRPr baseline="-25000" sz="1800">
              <a:solidFill>
                <a:schemeClr val="lt2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 rot="-1520616">
            <a:off x="2500794" y="2956115"/>
            <a:ext cx="635680" cy="393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</a:t>
            </a:r>
            <a:r>
              <a:rPr baseline="-25000" lang="en" sz="1800">
                <a:solidFill>
                  <a:schemeClr val="lt2"/>
                </a:solidFill>
              </a:rPr>
              <a:t>3</a:t>
            </a:r>
            <a:endParaRPr baseline="-25000" sz="1800">
              <a:solidFill>
                <a:schemeClr val="lt2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6473300" y="2390850"/>
            <a:ext cx="1152000" cy="101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Output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1" name="Google Shape;161;p20"/>
          <p:cNvCxnSpPr>
            <a:stCxn id="153" idx="6"/>
            <a:endCxn id="160" idx="2"/>
          </p:cNvCxnSpPr>
          <p:nvPr/>
        </p:nvCxnSpPr>
        <p:spPr>
          <a:xfrm>
            <a:off x="4716200" y="2895900"/>
            <a:ext cx="17571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0"/>
          <p:cNvSpPr txBox="1"/>
          <p:nvPr/>
        </p:nvSpPr>
        <p:spPr>
          <a:xfrm>
            <a:off x="4830123" y="2202825"/>
            <a:ext cx="13449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Activation function</a:t>
            </a:r>
            <a:endParaRPr sz="18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0" title="CodeCogsEqn(7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75" y="3553350"/>
            <a:ext cx="36385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 title="CodeCogsEqn(10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663" y="1356075"/>
            <a:ext cx="2078175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291950" y="169450"/>
            <a:ext cx="7787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Deep Learning: Classification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>
            <a:off x="-53700" y="814650"/>
            <a:ext cx="9251400" cy="3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700" y="76200"/>
            <a:ext cx="68710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75" y="889850"/>
            <a:ext cx="7464660" cy="4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